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F3399"/>
    <a:srgbClr val="E85703"/>
    <a:srgbClr val="DFDFFF"/>
    <a:srgbClr val="CCEDFF"/>
    <a:srgbClr val="FFE7E8"/>
    <a:srgbClr val="FFFFCC"/>
    <a:srgbClr val="F5D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38"/>
    <p:restoredTop sz="94558"/>
  </p:normalViewPr>
  <p:slideViewPr>
    <p:cSldViewPr>
      <p:cViewPr varScale="1">
        <p:scale>
          <a:sx n="116" d="100"/>
          <a:sy n="116" d="100"/>
        </p:scale>
        <p:origin x="14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howGuides="1">
      <p:cViewPr varScale="1">
        <p:scale>
          <a:sx n="125" d="100"/>
          <a:sy n="125" d="100"/>
        </p:scale>
        <p:origin x="4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24/09/20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24/09/20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F6DF4-31BE-4F35-8181-1A38D60EE214}" type="slidenum">
              <a:rPr lang="cy-GB" noProof="0" smtClean="0"/>
              <a:t>7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131807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62AD3-E869-7A44-8324-38AE2245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  <a:endParaRPr lang="cy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4EDA-84A6-2846-9C34-BF8EBAE00E3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24/09/2020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3CB8-E138-3548-A251-1CEA7D2CF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dirty="0"/>
              <a:t>Cam 3: Cynnal </a:t>
            </a:r>
            <a:r>
              <a:rPr lang="cy-GB"/>
              <a:t>Ymchwil Marchnad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183805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A01F-454F-554A-A6AA-DF92240C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Cyflwyniad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76889-4A06-D744-9D18-E24340224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y-GB" dirty="0"/>
              <a:t>Defnyddir ymchwil marchnad gan fusnesau go iawn i'w helpu i ddarganfod beth mae eu cwsmeriaid ei angen a'i hoffi.</a:t>
            </a:r>
            <a:endParaRPr lang="en-GB" dirty="0"/>
          </a:p>
          <a:p>
            <a:r>
              <a:rPr lang="cy-GB" dirty="0"/>
              <a:t>Gallwn ei ddefnyddio i ddarganfod pa dopins pizza yr hoffai ein cwsmeriaid pizzeria eu prynu pan fyddant yn ymweld.</a:t>
            </a:r>
            <a:endParaRPr lang="en-GB" dirty="0"/>
          </a:p>
          <a:p>
            <a:r>
              <a:rPr lang="cy-GB" b="1" dirty="0">
                <a:solidFill>
                  <a:srgbClr val="E85803"/>
                </a:solidFill>
              </a:rPr>
              <a:t>Pam mae angen i ni wybod hyn?</a:t>
            </a:r>
            <a:r>
              <a:rPr lang="en-GB" b="1" dirty="0">
                <a:solidFill>
                  <a:srgbClr val="E85803"/>
                </a:solidFill>
              </a:rPr>
              <a:t> </a:t>
            </a:r>
            <a:endParaRPr lang="cy-GB" b="1" dirty="0">
              <a:solidFill>
                <a:srgbClr val="E85803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3E17E-8395-E041-9101-9B46E7AC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01AA1E2-9A46-2D41-A01A-E61898C4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80365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41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D7FB-6615-B44D-B96F-8F34A281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Ein cwestiwn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F50E6-8D7B-E346-8730-6C75A0A6D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936104"/>
          </a:xfrm>
        </p:spPr>
        <p:txBody>
          <a:bodyPr/>
          <a:lstStyle/>
          <a:p>
            <a:r>
              <a:rPr lang="cy-GB" dirty="0"/>
              <a:t>Pa gwestiwn y dylem ofyn i'n cwsmeriaid i'n helpu ni i weini'r hyn maen nhw'n ei hoffi yn ein pizzeria?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94295-5321-514B-9526-04F8B104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924B80-897B-7348-A352-56007403D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3262" y="3140968"/>
            <a:ext cx="3737475" cy="24916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03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F02F-3C92-CE43-BAE8-EA53D809C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Dewis topin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46674-ACB7-6B48-84B1-066F1052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864096"/>
          </a:xfrm>
        </p:spPr>
        <p:txBody>
          <a:bodyPr/>
          <a:lstStyle/>
          <a:p>
            <a:r>
              <a:rPr lang="cy-GB" dirty="0"/>
              <a:t>Yn eich grwpiau busnes, dewiswch dri neu bedwar topin pizza yr hoffech ofyn i gwsmeriaid amdanynt.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01CDD-685F-F945-A97E-79D8780BE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3B37473-1B2D-B242-B28D-B152615D6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1439" y="2709069"/>
            <a:ext cx="403542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677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C2457-E1D1-734F-B98E-306E0CAB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Siartiau cyfrif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B6A41-C0F0-EE43-A8F9-857F0FED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45B814-A60C-0B4C-9F7B-8C58C37FB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651365"/>
              </p:ext>
            </p:extLst>
          </p:nvPr>
        </p:nvGraphicFramePr>
        <p:xfrm>
          <a:off x="1446804" y="1766843"/>
          <a:ext cx="6264696" cy="23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>
                          <a:latin typeface="Tahoma" panose="020B0604030504040204" pitchFamily="34" charset="0"/>
                        </a:rPr>
                        <a:t>Topin Pizza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>
                          <a:latin typeface="Tahoma" panose="020B0604030504040204" pitchFamily="34" charset="0"/>
                        </a:rPr>
                        <a:t>Cyfrif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noProof="0">
                          <a:latin typeface="Tahoma" panose="020B0604030504040204" pitchFamily="34" charset="0"/>
                        </a:rPr>
                        <a:t>Ham a madarch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noProof="0">
                          <a:latin typeface="Tahoma" panose="020B0604030504040204" pitchFamily="34" charset="0"/>
                        </a:rPr>
                        <a:t>Cyw iâr a phupur coch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noProof="0">
                          <a:latin typeface="Tahoma" panose="020B0604030504040204" pitchFamily="34" charset="0"/>
                        </a:rPr>
                        <a:t>Cig eidion a nionyn coch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noProof="0">
                          <a:latin typeface="Tahoma" panose="020B0604030504040204" pitchFamily="34" charset="0"/>
                        </a:rPr>
                        <a:t>Tomato, roced ac india-corn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Explosion 2 5">
            <a:extLst>
              <a:ext uri="{FF2B5EF4-FFF2-40B4-BE49-F238E27FC236}">
                <a16:creationId xmlns:a16="http://schemas.microsoft.com/office/drawing/2014/main" id="{FF30BA7A-60D3-8342-9A30-40994DD8FDD6}"/>
              </a:ext>
            </a:extLst>
          </p:cNvPr>
          <p:cNvSpPr/>
          <p:nvPr/>
        </p:nvSpPr>
        <p:spPr>
          <a:xfrm rot="581627">
            <a:off x="-570106" y="3796936"/>
            <a:ext cx="4858346" cy="3465980"/>
          </a:xfrm>
          <a:prstGeom prst="irregularSeal2">
            <a:avLst/>
          </a:prstGeom>
          <a:ln>
            <a:solidFill>
              <a:srgbClr val="E85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xplosion 2 6">
            <a:extLst>
              <a:ext uri="{FF2B5EF4-FFF2-40B4-BE49-F238E27FC236}">
                <a16:creationId xmlns:a16="http://schemas.microsoft.com/office/drawing/2014/main" id="{F6BE39EA-32C6-074B-B12C-4F75CBE2CA0B}"/>
              </a:ext>
            </a:extLst>
          </p:cNvPr>
          <p:cNvSpPr/>
          <p:nvPr/>
        </p:nvSpPr>
        <p:spPr>
          <a:xfrm rot="581627">
            <a:off x="4203169" y="3423697"/>
            <a:ext cx="5494276" cy="3963518"/>
          </a:xfrm>
          <a:prstGeom prst="irregularSeal2">
            <a:avLst/>
          </a:prstGeom>
          <a:solidFill>
            <a:srgbClr val="E85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E85803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70DDE9-53E7-A344-9D72-E0C5A9FE2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869160"/>
            <a:ext cx="3096344" cy="1512168"/>
          </a:xfrm>
        </p:spPr>
        <p:txBody>
          <a:bodyPr/>
          <a:lstStyle/>
          <a:p>
            <a:pPr algn="ctr"/>
            <a:r>
              <a:rPr lang="cy-GB" sz="1800" dirty="0">
                <a:solidFill>
                  <a:schemeClr val="bg1"/>
                </a:solidFill>
              </a:rPr>
              <a:t>1. Lluniwch dabl gyda 2 golofn. Mae un ar gyfer eich </a:t>
            </a:r>
            <a:br>
              <a:rPr lang="cy-GB" sz="1800" dirty="0">
                <a:solidFill>
                  <a:schemeClr val="bg1"/>
                </a:solidFill>
              </a:rPr>
            </a:br>
            <a:r>
              <a:rPr lang="cy-GB" sz="1800" dirty="0">
                <a:solidFill>
                  <a:schemeClr val="bg1"/>
                </a:solidFill>
              </a:rPr>
              <a:t>syniadau topin pizza a'r llall </a:t>
            </a:r>
            <a:br>
              <a:rPr lang="cy-GB" sz="1800" dirty="0">
                <a:solidFill>
                  <a:schemeClr val="bg1"/>
                </a:solidFill>
              </a:rPr>
            </a:br>
            <a:r>
              <a:rPr lang="cy-GB" sz="1800" dirty="0">
                <a:solidFill>
                  <a:schemeClr val="bg1"/>
                </a:solidFill>
              </a:rPr>
              <a:t>ar gyfer faint o blant a bleidleisiodd drostynt.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A85FC59-A7CE-C04F-92F3-65DEE7BCB8E7}"/>
              </a:ext>
            </a:extLst>
          </p:cNvPr>
          <p:cNvSpPr txBox="1">
            <a:spLocks/>
          </p:cNvSpPr>
          <p:nvPr/>
        </p:nvSpPr>
        <p:spPr>
          <a:xfrm>
            <a:off x="5004048" y="4725144"/>
            <a:ext cx="3556845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3050" indent="-26670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y-GB" sz="1800" dirty="0">
                <a:solidFill>
                  <a:schemeClr val="bg1"/>
                </a:solidFill>
              </a:rPr>
              <a:t>2. Bob tro mae rhywun yn pleidleisio am flas, gwnewch </a:t>
            </a:r>
            <a:br>
              <a:rPr lang="cy-GB" sz="1800" dirty="0">
                <a:solidFill>
                  <a:schemeClr val="bg1"/>
                </a:solidFill>
              </a:rPr>
            </a:br>
            <a:r>
              <a:rPr lang="cy-GB" sz="1800" dirty="0">
                <a:solidFill>
                  <a:schemeClr val="bg1"/>
                </a:solidFill>
              </a:rPr>
              <a:t>farc cyfrif yn y golofn gyfrif. </a:t>
            </a:r>
            <a:br>
              <a:rPr lang="cy-GB" sz="1800" dirty="0">
                <a:solidFill>
                  <a:schemeClr val="bg1"/>
                </a:solidFill>
              </a:rPr>
            </a:br>
            <a:r>
              <a:rPr lang="cy-GB" sz="1800" dirty="0">
                <a:solidFill>
                  <a:schemeClr val="bg1"/>
                </a:solidFill>
              </a:rPr>
              <a:t>Ar gyfer eich pumed marc cyfrif, tynnwch eich llinell trwy'ch 4 </a:t>
            </a:r>
            <a:br>
              <a:rPr lang="cy-GB" sz="1800" dirty="0">
                <a:solidFill>
                  <a:schemeClr val="bg1"/>
                </a:solidFill>
              </a:rPr>
            </a:br>
            <a:r>
              <a:rPr lang="cy-GB" sz="1800" dirty="0">
                <a:solidFill>
                  <a:schemeClr val="bg1"/>
                </a:solidFill>
              </a:rPr>
              <a:t>marc cyfrif cyntaf.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EA8DF7F-BFD7-5C40-8FF8-29A9F20AF713}"/>
              </a:ext>
            </a:extLst>
          </p:cNvPr>
          <p:cNvSpPr/>
          <p:nvPr/>
        </p:nvSpPr>
        <p:spPr>
          <a:xfrm>
            <a:off x="5676405" y="2776846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F6F6DF2A-377D-3E4F-B691-714C22AAEFD1}"/>
              </a:ext>
            </a:extLst>
          </p:cNvPr>
          <p:cNvSpPr/>
          <p:nvPr/>
        </p:nvSpPr>
        <p:spPr>
          <a:xfrm>
            <a:off x="5807035" y="2776845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94F60E5-E6A2-2048-A74B-02733DE941B7}"/>
              </a:ext>
            </a:extLst>
          </p:cNvPr>
          <p:cNvSpPr/>
          <p:nvPr/>
        </p:nvSpPr>
        <p:spPr>
          <a:xfrm>
            <a:off x="5664530" y="2303813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81B754-250F-C44D-8C82-858F7DC12860}"/>
              </a:ext>
            </a:extLst>
          </p:cNvPr>
          <p:cNvGrpSpPr/>
          <p:nvPr/>
        </p:nvGrpSpPr>
        <p:grpSpPr>
          <a:xfrm>
            <a:off x="5561611" y="3250924"/>
            <a:ext cx="795647" cy="332510"/>
            <a:chOff x="5432537" y="3250924"/>
            <a:chExt cx="795647" cy="33251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A3F9FA9-A42F-F748-B32A-43F762454969}"/>
                </a:ext>
              </a:extLst>
            </p:cNvPr>
            <p:cNvSpPr/>
            <p:nvPr/>
          </p:nvSpPr>
          <p:spPr>
            <a:xfrm>
              <a:off x="5582958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111324-0B8B-ED41-8ADC-82B3C8D99CE8}"/>
                </a:ext>
              </a:extLst>
            </p:cNvPr>
            <p:cNvSpPr/>
            <p:nvPr/>
          </p:nvSpPr>
          <p:spPr>
            <a:xfrm>
              <a:off x="5725460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4315CB5-E1A1-5149-8949-46413D2B7A53}"/>
                </a:ext>
              </a:extLst>
            </p:cNvPr>
            <p:cNvSpPr/>
            <p:nvPr/>
          </p:nvSpPr>
          <p:spPr>
            <a:xfrm>
              <a:off x="5885778" y="3250924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ED83A9D-93E3-D144-AF0E-6478B4098D47}"/>
                </a:ext>
              </a:extLst>
            </p:cNvPr>
            <p:cNvSpPr/>
            <p:nvPr/>
          </p:nvSpPr>
          <p:spPr>
            <a:xfrm>
              <a:off x="5996191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AE940E-33FC-054A-9068-D853B62FA732}"/>
                </a:ext>
              </a:extLst>
            </p:cNvPr>
            <p:cNvSpPr/>
            <p:nvPr/>
          </p:nvSpPr>
          <p:spPr>
            <a:xfrm>
              <a:off x="5432537" y="3372252"/>
              <a:ext cx="795647" cy="71592"/>
            </a:xfrm>
            <a:custGeom>
              <a:avLst/>
              <a:gdLst>
                <a:gd name="connsiteX0" fmla="*/ 0 w 795647"/>
                <a:gd name="connsiteY0" fmla="*/ 71592 h 71592"/>
                <a:gd name="connsiteX1" fmla="*/ 59376 w 795647"/>
                <a:gd name="connsiteY1" fmla="*/ 59717 h 71592"/>
                <a:gd name="connsiteX2" fmla="*/ 142504 w 795647"/>
                <a:gd name="connsiteY2" fmla="*/ 35966 h 71592"/>
                <a:gd name="connsiteX3" fmla="*/ 308758 w 795647"/>
                <a:gd name="connsiteY3" fmla="*/ 24091 h 71592"/>
                <a:gd name="connsiteX4" fmla="*/ 795647 w 795647"/>
                <a:gd name="connsiteY4" fmla="*/ 340 h 7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647" h="71592">
                  <a:moveTo>
                    <a:pt x="0" y="71592"/>
                  </a:moveTo>
                  <a:cubicBezTo>
                    <a:pt x="19792" y="67634"/>
                    <a:pt x="39795" y="64612"/>
                    <a:pt x="59376" y="59717"/>
                  </a:cubicBezTo>
                  <a:cubicBezTo>
                    <a:pt x="87334" y="52728"/>
                    <a:pt x="113975" y="40042"/>
                    <a:pt x="142504" y="35966"/>
                  </a:cubicBezTo>
                  <a:cubicBezTo>
                    <a:pt x="197505" y="28109"/>
                    <a:pt x="253362" y="28352"/>
                    <a:pt x="308758" y="24091"/>
                  </a:cubicBezTo>
                  <a:cubicBezTo>
                    <a:pt x="683180" y="-4711"/>
                    <a:pt x="497174" y="340"/>
                    <a:pt x="795647" y="3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DF3F28DD-6065-B448-B15C-C6C6A015C500}"/>
              </a:ext>
            </a:extLst>
          </p:cNvPr>
          <p:cNvSpPr/>
          <p:nvPr/>
        </p:nvSpPr>
        <p:spPr>
          <a:xfrm>
            <a:off x="5959435" y="2762990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FF43D1-86C1-FE4C-AD6C-6FAEDA9A6021}"/>
              </a:ext>
            </a:extLst>
          </p:cNvPr>
          <p:cNvGrpSpPr/>
          <p:nvPr/>
        </p:nvGrpSpPr>
        <p:grpSpPr>
          <a:xfrm>
            <a:off x="4636890" y="2776846"/>
            <a:ext cx="795647" cy="332510"/>
            <a:chOff x="5432537" y="3250924"/>
            <a:chExt cx="795647" cy="33251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C398C7B-1CB8-A646-A5F1-43B007D56F62}"/>
                </a:ext>
              </a:extLst>
            </p:cNvPr>
            <p:cNvSpPr/>
            <p:nvPr/>
          </p:nvSpPr>
          <p:spPr>
            <a:xfrm>
              <a:off x="5582958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2C4252B-E9E1-174D-88E8-5A6B736254E5}"/>
                </a:ext>
              </a:extLst>
            </p:cNvPr>
            <p:cNvSpPr/>
            <p:nvPr/>
          </p:nvSpPr>
          <p:spPr>
            <a:xfrm>
              <a:off x="5725460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7CB08F1-EBB8-C64A-9060-9EF7D2B6D95E}"/>
                </a:ext>
              </a:extLst>
            </p:cNvPr>
            <p:cNvSpPr/>
            <p:nvPr/>
          </p:nvSpPr>
          <p:spPr>
            <a:xfrm>
              <a:off x="5885778" y="3250924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47AAFFB-4239-E145-A6F2-434645B342E0}"/>
                </a:ext>
              </a:extLst>
            </p:cNvPr>
            <p:cNvSpPr/>
            <p:nvPr/>
          </p:nvSpPr>
          <p:spPr>
            <a:xfrm>
              <a:off x="5996191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D34463B-3408-AD47-A834-4DBD49EE3290}"/>
                </a:ext>
              </a:extLst>
            </p:cNvPr>
            <p:cNvSpPr/>
            <p:nvPr/>
          </p:nvSpPr>
          <p:spPr>
            <a:xfrm>
              <a:off x="5432537" y="3372252"/>
              <a:ext cx="795647" cy="71592"/>
            </a:xfrm>
            <a:custGeom>
              <a:avLst/>
              <a:gdLst>
                <a:gd name="connsiteX0" fmla="*/ 0 w 795647"/>
                <a:gd name="connsiteY0" fmla="*/ 71592 h 71592"/>
                <a:gd name="connsiteX1" fmla="*/ 59376 w 795647"/>
                <a:gd name="connsiteY1" fmla="*/ 59717 h 71592"/>
                <a:gd name="connsiteX2" fmla="*/ 142504 w 795647"/>
                <a:gd name="connsiteY2" fmla="*/ 35966 h 71592"/>
                <a:gd name="connsiteX3" fmla="*/ 308758 w 795647"/>
                <a:gd name="connsiteY3" fmla="*/ 24091 h 71592"/>
                <a:gd name="connsiteX4" fmla="*/ 795647 w 795647"/>
                <a:gd name="connsiteY4" fmla="*/ 340 h 7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647" h="71592">
                  <a:moveTo>
                    <a:pt x="0" y="71592"/>
                  </a:moveTo>
                  <a:cubicBezTo>
                    <a:pt x="19792" y="67634"/>
                    <a:pt x="39795" y="64612"/>
                    <a:pt x="59376" y="59717"/>
                  </a:cubicBezTo>
                  <a:cubicBezTo>
                    <a:pt x="87334" y="52728"/>
                    <a:pt x="113975" y="40042"/>
                    <a:pt x="142504" y="35966"/>
                  </a:cubicBezTo>
                  <a:cubicBezTo>
                    <a:pt x="197505" y="28109"/>
                    <a:pt x="253362" y="28352"/>
                    <a:pt x="308758" y="24091"/>
                  </a:cubicBezTo>
                  <a:cubicBezTo>
                    <a:pt x="683180" y="-4711"/>
                    <a:pt x="497174" y="340"/>
                    <a:pt x="795647" y="3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C86BC68-202A-E84B-8CD6-A1A95C5FA48E}"/>
              </a:ext>
            </a:extLst>
          </p:cNvPr>
          <p:cNvGrpSpPr/>
          <p:nvPr/>
        </p:nvGrpSpPr>
        <p:grpSpPr>
          <a:xfrm>
            <a:off x="4636890" y="3735833"/>
            <a:ext cx="795647" cy="332510"/>
            <a:chOff x="5432537" y="3250924"/>
            <a:chExt cx="795647" cy="332510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20DE860-D25E-1A42-B942-B2196DF5234B}"/>
                </a:ext>
              </a:extLst>
            </p:cNvPr>
            <p:cNvSpPr/>
            <p:nvPr/>
          </p:nvSpPr>
          <p:spPr>
            <a:xfrm>
              <a:off x="5582958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80137EE-BF90-5B43-8BCD-1E0FF45796E4}"/>
                </a:ext>
              </a:extLst>
            </p:cNvPr>
            <p:cNvSpPr/>
            <p:nvPr/>
          </p:nvSpPr>
          <p:spPr>
            <a:xfrm>
              <a:off x="5725460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98A84A-22D0-FA40-B6B2-3ABCBFD8930C}"/>
                </a:ext>
              </a:extLst>
            </p:cNvPr>
            <p:cNvSpPr/>
            <p:nvPr/>
          </p:nvSpPr>
          <p:spPr>
            <a:xfrm>
              <a:off x="5885778" y="3250924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AA3A13C-95D6-5549-A65E-463DA15BA444}"/>
                </a:ext>
              </a:extLst>
            </p:cNvPr>
            <p:cNvSpPr/>
            <p:nvPr/>
          </p:nvSpPr>
          <p:spPr>
            <a:xfrm>
              <a:off x="5996191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82BF4491-6541-EC43-8246-1AE0A4137500}"/>
                </a:ext>
              </a:extLst>
            </p:cNvPr>
            <p:cNvSpPr/>
            <p:nvPr/>
          </p:nvSpPr>
          <p:spPr>
            <a:xfrm>
              <a:off x="5432537" y="3372252"/>
              <a:ext cx="795647" cy="71592"/>
            </a:xfrm>
            <a:custGeom>
              <a:avLst/>
              <a:gdLst>
                <a:gd name="connsiteX0" fmla="*/ 0 w 795647"/>
                <a:gd name="connsiteY0" fmla="*/ 71592 h 71592"/>
                <a:gd name="connsiteX1" fmla="*/ 59376 w 795647"/>
                <a:gd name="connsiteY1" fmla="*/ 59717 h 71592"/>
                <a:gd name="connsiteX2" fmla="*/ 142504 w 795647"/>
                <a:gd name="connsiteY2" fmla="*/ 35966 h 71592"/>
                <a:gd name="connsiteX3" fmla="*/ 308758 w 795647"/>
                <a:gd name="connsiteY3" fmla="*/ 24091 h 71592"/>
                <a:gd name="connsiteX4" fmla="*/ 795647 w 795647"/>
                <a:gd name="connsiteY4" fmla="*/ 340 h 7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647" h="71592">
                  <a:moveTo>
                    <a:pt x="0" y="71592"/>
                  </a:moveTo>
                  <a:cubicBezTo>
                    <a:pt x="19792" y="67634"/>
                    <a:pt x="39795" y="64612"/>
                    <a:pt x="59376" y="59717"/>
                  </a:cubicBezTo>
                  <a:cubicBezTo>
                    <a:pt x="87334" y="52728"/>
                    <a:pt x="113975" y="40042"/>
                    <a:pt x="142504" y="35966"/>
                  </a:cubicBezTo>
                  <a:cubicBezTo>
                    <a:pt x="197505" y="28109"/>
                    <a:pt x="253362" y="28352"/>
                    <a:pt x="308758" y="24091"/>
                  </a:cubicBezTo>
                  <a:cubicBezTo>
                    <a:pt x="683180" y="-4711"/>
                    <a:pt x="497174" y="340"/>
                    <a:pt x="795647" y="3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reeform 31">
            <a:extLst>
              <a:ext uri="{FF2B5EF4-FFF2-40B4-BE49-F238E27FC236}">
                <a16:creationId xmlns:a16="http://schemas.microsoft.com/office/drawing/2014/main" id="{C3EE545B-61E2-9348-8D89-4D87874D63C4}"/>
              </a:ext>
            </a:extLst>
          </p:cNvPr>
          <p:cNvSpPr/>
          <p:nvPr/>
        </p:nvSpPr>
        <p:spPr>
          <a:xfrm>
            <a:off x="4821112" y="2303814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1B873B9-DD01-E844-ABD0-97AD436F209D}"/>
              </a:ext>
            </a:extLst>
          </p:cNvPr>
          <p:cNvSpPr/>
          <p:nvPr/>
        </p:nvSpPr>
        <p:spPr>
          <a:xfrm>
            <a:off x="4963614" y="2303814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C0DD3EEF-E242-9A4C-960A-463B4E162B1E}"/>
              </a:ext>
            </a:extLst>
          </p:cNvPr>
          <p:cNvSpPr/>
          <p:nvPr/>
        </p:nvSpPr>
        <p:spPr>
          <a:xfrm>
            <a:off x="5123932" y="2303813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4AAB195B-66CE-A645-A502-CBF2E129F69B}"/>
              </a:ext>
            </a:extLst>
          </p:cNvPr>
          <p:cNvSpPr/>
          <p:nvPr/>
        </p:nvSpPr>
        <p:spPr>
          <a:xfrm>
            <a:off x="5234345" y="2303814"/>
            <a:ext cx="0" cy="332509"/>
          </a:xfrm>
          <a:custGeom>
            <a:avLst/>
            <a:gdLst>
              <a:gd name="connsiteX0" fmla="*/ 0 w 0"/>
              <a:gd name="connsiteY0" fmla="*/ 0 h 332509"/>
              <a:gd name="connsiteX1" fmla="*/ 0 w 0"/>
              <a:gd name="connsiteY1" fmla="*/ 332509 h 33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2509">
                <a:moveTo>
                  <a:pt x="0" y="0"/>
                </a:moveTo>
                <a:lnTo>
                  <a:pt x="0" y="33250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C944D3B3-5AE6-4742-B2C4-61F84BD07110}"/>
              </a:ext>
            </a:extLst>
          </p:cNvPr>
          <p:cNvSpPr/>
          <p:nvPr/>
        </p:nvSpPr>
        <p:spPr>
          <a:xfrm>
            <a:off x="4670691" y="2425141"/>
            <a:ext cx="795647" cy="71592"/>
          </a:xfrm>
          <a:custGeom>
            <a:avLst/>
            <a:gdLst>
              <a:gd name="connsiteX0" fmla="*/ 0 w 795647"/>
              <a:gd name="connsiteY0" fmla="*/ 71592 h 71592"/>
              <a:gd name="connsiteX1" fmla="*/ 59376 w 795647"/>
              <a:gd name="connsiteY1" fmla="*/ 59717 h 71592"/>
              <a:gd name="connsiteX2" fmla="*/ 142504 w 795647"/>
              <a:gd name="connsiteY2" fmla="*/ 35966 h 71592"/>
              <a:gd name="connsiteX3" fmla="*/ 308758 w 795647"/>
              <a:gd name="connsiteY3" fmla="*/ 24091 h 71592"/>
              <a:gd name="connsiteX4" fmla="*/ 795647 w 795647"/>
              <a:gd name="connsiteY4" fmla="*/ 340 h 7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647" h="71592">
                <a:moveTo>
                  <a:pt x="0" y="71592"/>
                </a:moveTo>
                <a:cubicBezTo>
                  <a:pt x="19792" y="67634"/>
                  <a:pt x="39795" y="64612"/>
                  <a:pt x="59376" y="59717"/>
                </a:cubicBezTo>
                <a:cubicBezTo>
                  <a:pt x="87334" y="52728"/>
                  <a:pt x="113975" y="40042"/>
                  <a:pt x="142504" y="35966"/>
                </a:cubicBezTo>
                <a:cubicBezTo>
                  <a:pt x="197505" y="28109"/>
                  <a:pt x="253362" y="28352"/>
                  <a:pt x="308758" y="24091"/>
                </a:cubicBezTo>
                <a:cubicBezTo>
                  <a:pt x="683180" y="-4711"/>
                  <a:pt x="497174" y="340"/>
                  <a:pt x="795647" y="3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F901937-D199-3440-A99E-A75CAA8FEAA7}"/>
              </a:ext>
            </a:extLst>
          </p:cNvPr>
          <p:cNvGrpSpPr/>
          <p:nvPr/>
        </p:nvGrpSpPr>
        <p:grpSpPr>
          <a:xfrm>
            <a:off x="4670690" y="3277589"/>
            <a:ext cx="795647" cy="332510"/>
            <a:chOff x="5432537" y="3250924"/>
            <a:chExt cx="795647" cy="332510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3F32E77-BD8D-2C4B-952C-4C9F0F7F6438}"/>
                </a:ext>
              </a:extLst>
            </p:cNvPr>
            <p:cNvSpPr/>
            <p:nvPr/>
          </p:nvSpPr>
          <p:spPr>
            <a:xfrm>
              <a:off x="5582958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C55E76DD-6E82-134D-8BB0-D8E5A6347B5E}"/>
                </a:ext>
              </a:extLst>
            </p:cNvPr>
            <p:cNvSpPr/>
            <p:nvPr/>
          </p:nvSpPr>
          <p:spPr>
            <a:xfrm>
              <a:off x="5725460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CF8BC22-A615-FF42-B1A6-F2493D4F2289}"/>
                </a:ext>
              </a:extLst>
            </p:cNvPr>
            <p:cNvSpPr/>
            <p:nvPr/>
          </p:nvSpPr>
          <p:spPr>
            <a:xfrm>
              <a:off x="5885778" y="3250924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AED5671-5B61-A74A-AC75-68E9DDECEABE}"/>
                </a:ext>
              </a:extLst>
            </p:cNvPr>
            <p:cNvSpPr/>
            <p:nvPr/>
          </p:nvSpPr>
          <p:spPr>
            <a:xfrm>
              <a:off x="5996191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88F7FC7-5683-F040-AE6A-A830AD1B0A3C}"/>
                </a:ext>
              </a:extLst>
            </p:cNvPr>
            <p:cNvSpPr/>
            <p:nvPr/>
          </p:nvSpPr>
          <p:spPr>
            <a:xfrm>
              <a:off x="5432537" y="3372252"/>
              <a:ext cx="795647" cy="71592"/>
            </a:xfrm>
            <a:custGeom>
              <a:avLst/>
              <a:gdLst>
                <a:gd name="connsiteX0" fmla="*/ 0 w 795647"/>
                <a:gd name="connsiteY0" fmla="*/ 71592 h 71592"/>
                <a:gd name="connsiteX1" fmla="*/ 59376 w 795647"/>
                <a:gd name="connsiteY1" fmla="*/ 59717 h 71592"/>
                <a:gd name="connsiteX2" fmla="*/ 142504 w 795647"/>
                <a:gd name="connsiteY2" fmla="*/ 35966 h 71592"/>
                <a:gd name="connsiteX3" fmla="*/ 308758 w 795647"/>
                <a:gd name="connsiteY3" fmla="*/ 24091 h 71592"/>
                <a:gd name="connsiteX4" fmla="*/ 795647 w 795647"/>
                <a:gd name="connsiteY4" fmla="*/ 340 h 7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647" h="71592">
                  <a:moveTo>
                    <a:pt x="0" y="71592"/>
                  </a:moveTo>
                  <a:cubicBezTo>
                    <a:pt x="19792" y="67634"/>
                    <a:pt x="39795" y="64612"/>
                    <a:pt x="59376" y="59717"/>
                  </a:cubicBezTo>
                  <a:cubicBezTo>
                    <a:pt x="87334" y="52728"/>
                    <a:pt x="113975" y="40042"/>
                    <a:pt x="142504" y="35966"/>
                  </a:cubicBezTo>
                  <a:cubicBezTo>
                    <a:pt x="197505" y="28109"/>
                    <a:pt x="253362" y="28352"/>
                    <a:pt x="308758" y="24091"/>
                  </a:cubicBezTo>
                  <a:cubicBezTo>
                    <a:pt x="683180" y="-4711"/>
                    <a:pt x="497174" y="340"/>
                    <a:pt x="795647" y="3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0F3351-E51E-E741-A9C2-D6D1518259B2}"/>
              </a:ext>
            </a:extLst>
          </p:cNvPr>
          <p:cNvGrpSpPr/>
          <p:nvPr/>
        </p:nvGrpSpPr>
        <p:grpSpPr>
          <a:xfrm>
            <a:off x="6412675" y="3232662"/>
            <a:ext cx="795647" cy="332510"/>
            <a:chOff x="5432537" y="3250924"/>
            <a:chExt cx="795647" cy="332510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A16FCC0C-F927-A342-AE0C-9E919391147F}"/>
                </a:ext>
              </a:extLst>
            </p:cNvPr>
            <p:cNvSpPr/>
            <p:nvPr/>
          </p:nvSpPr>
          <p:spPr>
            <a:xfrm>
              <a:off x="5582958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A973D15-5633-8F45-A790-EE1CE6E47CFA}"/>
                </a:ext>
              </a:extLst>
            </p:cNvPr>
            <p:cNvSpPr/>
            <p:nvPr/>
          </p:nvSpPr>
          <p:spPr>
            <a:xfrm>
              <a:off x="5725460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925866E-79E2-C147-BA1D-0E081381657F}"/>
                </a:ext>
              </a:extLst>
            </p:cNvPr>
            <p:cNvSpPr/>
            <p:nvPr/>
          </p:nvSpPr>
          <p:spPr>
            <a:xfrm>
              <a:off x="5885778" y="3250924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A39F7C10-725C-9647-BB09-95341FB373D6}"/>
                </a:ext>
              </a:extLst>
            </p:cNvPr>
            <p:cNvSpPr/>
            <p:nvPr/>
          </p:nvSpPr>
          <p:spPr>
            <a:xfrm>
              <a:off x="5996191" y="3250925"/>
              <a:ext cx="0" cy="332509"/>
            </a:xfrm>
            <a:custGeom>
              <a:avLst/>
              <a:gdLst>
                <a:gd name="connsiteX0" fmla="*/ 0 w 0"/>
                <a:gd name="connsiteY0" fmla="*/ 0 h 332509"/>
                <a:gd name="connsiteX1" fmla="*/ 0 w 0"/>
                <a:gd name="connsiteY1" fmla="*/ 332509 h 33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32509">
                  <a:moveTo>
                    <a:pt x="0" y="0"/>
                  </a:moveTo>
                  <a:lnTo>
                    <a:pt x="0" y="332509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A0D0EED-E83A-9643-95D5-AA8E96D248C0}"/>
                </a:ext>
              </a:extLst>
            </p:cNvPr>
            <p:cNvSpPr/>
            <p:nvPr/>
          </p:nvSpPr>
          <p:spPr>
            <a:xfrm>
              <a:off x="5432537" y="3372252"/>
              <a:ext cx="795647" cy="71592"/>
            </a:xfrm>
            <a:custGeom>
              <a:avLst/>
              <a:gdLst>
                <a:gd name="connsiteX0" fmla="*/ 0 w 795647"/>
                <a:gd name="connsiteY0" fmla="*/ 71592 h 71592"/>
                <a:gd name="connsiteX1" fmla="*/ 59376 w 795647"/>
                <a:gd name="connsiteY1" fmla="*/ 59717 h 71592"/>
                <a:gd name="connsiteX2" fmla="*/ 142504 w 795647"/>
                <a:gd name="connsiteY2" fmla="*/ 35966 h 71592"/>
                <a:gd name="connsiteX3" fmla="*/ 308758 w 795647"/>
                <a:gd name="connsiteY3" fmla="*/ 24091 h 71592"/>
                <a:gd name="connsiteX4" fmla="*/ 795647 w 795647"/>
                <a:gd name="connsiteY4" fmla="*/ 340 h 71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647" h="71592">
                  <a:moveTo>
                    <a:pt x="0" y="71592"/>
                  </a:moveTo>
                  <a:cubicBezTo>
                    <a:pt x="19792" y="67634"/>
                    <a:pt x="39795" y="64612"/>
                    <a:pt x="59376" y="59717"/>
                  </a:cubicBezTo>
                  <a:cubicBezTo>
                    <a:pt x="87334" y="52728"/>
                    <a:pt x="113975" y="40042"/>
                    <a:pt x="142504" y="35966"/>
                  </a:cubicBezTo>
                  <a:cubicBezTo>
                    <a:pt x="197505" y="28109"/>
                    <a:pt x="253362" y="28352"/>
                    <a:pt x="308758" y="24091"/>
                  </a:cubicBezTo>
                  <a:cubicBezTo>
                    <a:pt x="683180" y="-4711"/>
                    <a:pt x="497174" y="340"/>
                    <a:pt x="795647" y="34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476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/>
      <p:bldP spid="9" grpId="0"/>
      <p:bldP spid="10" grpId="0" animBg="1"/>
      <p:bldP spid="11" grpId="0" animBg="1"/>
      <p:bldP spid="12" grpId="0" animBg="1"/>
      <p:bldP spid="19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FD5956-C1A2-A44B-8E0D-D0043F86E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868285"/>
              </p:ext>
            </p:extLst>
          </p:nvPr>
        </p:nvGraphicFramePr>
        <p:xfrm>
          <a:off x="1115616" y="1766843"/>
          <a:ext cx="7128792" cy="237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noProof="0" dirty="0">
                          <a:latin typeface="Tahoma" panose="020B0604030504040204" pitchFamily="34" charset="0"/>
                        </a:rPr>
                        <a:t>Topin Pizza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noProof="0">
                          <a:latin typeface="Tahoma" panose="020B0604030504040204" pitchFamily="34" charset="0"/>
                        </a:rPr>
                        <a:t>Cyfrif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noProof="0">
                          <a:latin typeface="Tahoma" panose="020B0604030504040204" pitchFamily="34" charset="0"/>
                        </a:rPr>
                        <a:t>Ham a madarch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ctr"/>
                      <a:r>
                        <a:rPr lang="cy-GB" noProof="0">
                          <a:latin typeface="Tahoma" panose="020B0604030504040204" pitchFamily="34" charset="0"/>
                        </a:rPr>
                        <a:t>Cyw iâr a phupur coch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noProof="0">
                          <a:latin typeface="Tahoma" panose="020B0604030504040204" pitchFamily="34" charset="0"/>
                        </a:rPr>
                        <a:t>Cig eidion a nionyn coch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noProof="0" dirty="0">
                          <a:latin typeface="Tahoma" panose="020B0604030504040204" pitchFamily="34" charset="0"/>
                        </a:rPr>
                        <a:t>Tomato, roced ac india-corn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y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2CC7A80-2765-994B-BCE7-3342D973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Llunio pictogram</a:t>
            </a:r>
          </a:p>
        </p:txBody>
      </p:sp>
      <p:sp>
        <p:nvSpPr>
          <p:cNvPr id="70" name="Explosion 2 69">
            <a:extLst>
              <a:ext uri="{FF2B5EF4-FFF2-40B4-BE49-F238E27FC236}">
                <a16:creationId xmlns:a16="http://schemas.microsoft.com/office/drawing/2014/main" id="{98B2A173-0096-A448-9033-6D03F539D1CC}"/>
              </a:ext>
            </a:extLst>
          </p:cNvPr>
          <p:cNvSpPr/>
          <p:nvPr/>
        </p:nvSpPr>
        <p:spPr>
          <a:xfrm rot="715176">
            <a:off x="-850023" y="3727410"/>
            <a:ext cx="4858346" cy="3465980"/>
          </a:xfrm>
          <a:prstGeom prst="irregularSeal2">
            <a:avLst/>
          </a:prstGeom>
          <a:ln>
            <a:solidFill>
              <a:srgbClr val="E85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011D456-1A7F-E242-B975-D0DE3F0A2F88}"/>
              </a:ext>
            </a:extLst>
          </p:cNvPr>
          <p:cNvSpPr txBox="1"/>
          <p:nvPr/>
        </p:nvSpPr>
        <p:spPr>
          <a:xfrm>
            <a:off x="-99032" y="4798680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  <a:t>1. Lluniwch dabl </a:t>
            </a:r>
            <a:b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  <a:t>gyda 2 golofn. Mae un ar gyfer eich syniadau topin pizza a'r llall ar gyfer faint o blant a bleidleisiodd drostynt.</a:t>
            </a:r>
          </a:p>
        </p:txBody>
      </p:sp>
      <p:sp>
        <p:nvSpPr>
          <p:cNvPr id="72" name="Explosion 2 71">
            <a:extLst>
              <a:ext uri="{FF2B5EF4-FFF2-40B4-BE49-F238E27FC236}">
                <a16:creationId xmlns:a16="http://schemas.microsoft.com/office/drawing/2014/main" id="{96AFCAE1-AB62-3440-8562-F80272588B15}"/>
              </a:ext>
            </a:extLst>
          </p:cNvPr>
          <p:cNvSpPr/>
          <p:nvPr/>
        </p:nvSpPr>
        <p:spPr>
          <a:xfrm rot="715176">
            <a:off x="5301304" y="3699630"/>
            <a:ext cx="4858346" cy="3465980"/>
          </a:xfrm>
          <a:prstGeom prst="irregularSeal2">
            <a:avLst/>
          </a:prstGeom>
          <a:ln>
            <a:solidFill>
              <a:srgbClr val="E858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73" name="Explosion 2 72">
            <a:extLst>
              <a:ext uri="{FF2B5EF4-FFF2-40B4-BE49-F238E27FC236}">
                <a16:creationId xmlns:a16="http://schemas.microsoft.com/office/drawing/2014/main" id="{CBDD4637-46C0-B048-89AB-17BE5B72241A}"/>
              </a:ext>
            </a:extLst>
          </p:cNvPr>
          <p:cNvSpPr/>
          <p:nvPr/>
        </p:nvSpPr>
        <p:spPr>
          <a:xfrm rot="1283059">
            <a:off x="3060082" y="3701790"/>
            <a:ext cx="2902328" cy="2808281"/>
          </a:xfrm>
          <a:prstGeom prst="irregularSeal2">
            <a:avLst/>
          </a:prstGeom>
          <a:solidFill>
            <a:srgbClr val="E858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y-GB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E854644-C0C3-2649-AB9C-8848486DD15F}"/>
              </a:ext>
            </a:extLst>
          </p:cNvPr>
          <p:cNvSpPr txBox="1"/>
          <p:nvPr/>
        </p:nvSpPr>
        <p:spPr>
          <a:xfrm>
            <a:off x="6082615" y="47317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  <a:t>3. Ychwanegwch allwedd</a:t>
            </a:r>
            <a:r>
              <a:rPr lang="cy-GB" dirty="0">
                <a:solidFill>
                  <a:schemeClr val="bg1"/>
                </a:solidFill>
                <a:latin typeface="Tahoma" panose="020B0604030504040204" pitchFamily="34" charset="0"/>
              </a:rPr>
              <a:t>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E69A7CF-B52D-6348-AB0D-231ADC79730C}"/>
              </a:ext>
            </a:extLst>
          </p:cNvPr>
          <p:cNvSpPr txBox="1"/>
          <p:nvPr/>
        </p:nvSpPr>
        <p:spPr>
          <a:xfrm>
            <a:off x="3546676" y="4444210"/>
            <a:ext cx="1763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  <a:t>2. Lluniwch 1 </a:t>
            </a:r>
            <a:b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  <a:t>symbol ar gyfer </a:t>
            </a:r>
            <a:b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  <a:t>pob 2 berson bleidleisiodd am </a:t>
            </a:r>
            <a:b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  <a:t>bob topin.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6E046CB-8CC0-884A-AF30-D9F41152778F}"/>
              </a:ext>
            </a:extLst>
          </p:cNvPr>
          <p:cNvSpPr txBox="1"/>
          <p:nvPr/>
        </p:nvSpPr>
        <p:spPr>
          <a:xfrm>
            <a:off x="6150015" y="5092103"/>
            <a:ext cx="27790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  <a:t>4. Sut gallwn ni ddangos </a:t>
            </a:r>
            <a:b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  <a:t>odrif o bleidleisiau?</a:t>
            </a:r>
          </a:p>
          <a:p>
            <a:pPr algn="ctr"/>
            <a: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  <a:t>5. Faint o blant </a:t>
            </a:r>
            <a:b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cy-GB" sz="1600" dirty="0">
                <a:solidFill>
                  <a:schemeClr val="bg1"/>
                </a:solidFill>
                <a:latin typeface="Tahoma" panose="020B0604030504040204" pitchFamily="34" charset="0"/>
              </a:rPr>
              <a:t>bleidleisiodd am bob topin?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B4408C5-D1F6-864C-A54E-0D09FB181FEC}"/>
              </a:ext>
            </a:extLst>
          </p:cNvPr>
          <p:cNvSpPr txBox="1"/>
          <p:nvPr/>
        </p:nvSpPr>
        <p:spPr>
          <a:xfrm>
            <a:off x="7768328" y="1521394"/>
            <a:ext cx="1160689" cy="11079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y-GB" sz="1600" u="sng" dirty="0">
                <a:latin typeface="Tahoma" panose="020B0604030504040204" pitchFamily="34" charset="0"/>
              </a:rPr>
              <a:t>Allwedd:</a:t>
            </a:r>
          </a:p>
          <a:p>
            <a:endParaRPr lang="cy-GB" sz="1400" u="sng" dirty="0">
              <a:latin typeface="Tahoma" panose="020B0604030504040204" pitchFamily="34" charset="0"/>
            </a:endParaRPr>
          </a:p>
          <a:p>
            <a:r>
              <a:rPr lang="cy-GB" dirty="0"/>
              <a:t>          </a:t>
            </a:r>
            <a:r>
              <a:rPr lang="cy-GB" sz="1600" dirty="0">
                <a:latin typeface="Tahoma" panose="020B0604030504040204" pitchFamily="34" charset="0"/>
              </a:rPr>
              <a:t>=2</a:t>
            </a:r>
            <a:endParaRPr lang="cy-GB" dirty="0">
              <a:latin typeface="Tahoma" panose="020B0604030504040204" pitchFamily="34" charset="0"/>
            </a:endParaRPr>
          </a:p>
          <a:p>
            <a:endParaRPr lang="cy-GB" dirty="0"/>
          </a:p>
        </p:txBody>
      </p:sp>
      <p:pic>
        <p:nvPicPr>
          <p:cNvPr id="78" name="Picture 2">
            <a:extLst>
              <a:ext uri="{FF2B5EF4-FFF2-40B4-BE49-F238E27FC236}">
                <a16:creationId xmlns:a16="http://schemas.microsoft.com/office/drawing/2014/main" id="{C5CAAAE1-1093-D846-B886-CAD8D971D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819" y="3258458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>
            <a:extLst>
              <a:ext uri="{FF2B5EF4-FFF2-40B4-BE49-F238E27FC236}">
                <a16:creationId xmlns:a16="http://schemas.microsoft.com/office/drawing/2014/main" id="{871CA92F-F87B-0B45-9D41-DC28B358B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4673" y="3258458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">
            <a:extLst>
              <a:ext uri="{FF2B5EF4-FFF2-40B4-BE49-F238E27FC236}">
                <a16:creationId xmlns:a16="http://schemas.microsoft.com/office/drawing/2014/main" id="{7EA5D675-5622-D244-B5CF-CFF8E5961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4527" y="3258458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>
            <a:extLst>
              <a:ext uri="{FF2B5EF4-FFF2-40B4-BE49-F238E27FC236}">
                <a16:creationId xmlns:a16="http://schemas.microsoft.com/office/drawing/2014/main" id="{0E74083B-FE86-3046-BF51-B2EA80B2D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582" y="2780929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>
            <a:extLst>
              <a:ext uri="{FF2B5EF4-FFF2-40B4-BE49-F238E27FC236}">
                <a16:creationId xmlns:a16="http://schemas.microsoft.com/office/drawing/2014/main" id="{AF7C23D4-A6CB-0842-815E-8AFB3A083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436" y="2780929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">
            <a:extLst>
              <a:ext uri="{FF2B5EF4-FFF2-40B4-BE49-F238E27FC236}">
                <a16:creationId xmlns:a16="http://schemas.microsoft.com/office/drawing/2014/main" id="{D00F472A-39B0-4E4B-8ED7-9C3CF8E0E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290" y="2780929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B0D74756-1159-9B48-9514-289324285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780928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2">
            <a:extLst>
              <a:ext uri="{FF2B5EF4-FFF2-40B4-BE49-F238E27FC236}">
                <a16:creationId xmlns:a16="http://schemas.microsoft.com/office/drawing/2014/main" id="{8B1DB583-8CAC-B54E-8BD1-3F044F5D6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8582" y="2308700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">
            <a:extLst>
              <a:ext uri="{FF2B5EF4-FFF2-40B4-BE49-F238E27FC236}">
                <a16:creationId xmlns:a16="http://schemas.microsoft.com/office/drawing/2014/main" id="{78CC0DF1-F987-F94E-A1A7-5F4BBE9C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436" y="2308700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">
            <a:extLst>
              <a:ext uri="{FF2B5EF4-FFF2-40B4-BE49-F238E27FC236}">
                <a16:creationId xmlns:a16="http://schemas.microsoft.com/office/drawing/2014/main" id="{A29B82D5-482E-AD47-8F4B-141ACCE9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290" y="2308700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2">
            <a:extLst>
              <a:ext uri="{FF2B5EF4-FFF2-40B4-BE49-F238E27FC236}">
                <a16:creationId xmlns:a16="http://schemas.microsoft.com/office/drawing/2014/main" id="{40CEECF7-CC6D-CE4D-B539-11B80DD27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5748" y="3267575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>
            <a:extLst>
              <a:ext uri="{FF2B5EF4-FFF2-40B4-BE49-F238E27FC236}">
                <a16:creationId xmlns:a16="http://schemas.microsoft.com/office/drawing/2014/main" id="{6FEB6B50-47FA-1749-9271-DB81F1F98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602" y="3267575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2">
            <a:extLst>
              <a:ext uri="{FF2B5EF4-FFF2-40B4-BE49-F238E27FC236}">
                <a16:creationId xmlns:a16="http://schemas.microsoft.com/office/drawing/2014/main" id="{2207E4E2-921C-8F42-AFC2-C4F091A38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5456" y="3267575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2">
            <a:extLst>
              <a:ext uri="{FF2B5EF4-FFF2-40B4-BE49-F238E27FC236}">
                <a16:creationId xmlns:a16="http://schemas.microsoft.com/office/drawing/2014/main" id="{45C12C04-7276-FD4B-BDA5-6AD7B7782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5310" y="3267574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2">
            <a:extLst>
              <a:ext uri="{FF2B5EF4-FFF2-40B4-BE49-F238E27FC236}">
                <a16:creationId xmlns:a16="http://schemas.microsoft.com/office/drawing/2014/main" id="{7A087DF7-BB84-8F40-9051-A16C5055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419" y="3702954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2">
            <a:extLst>
              <a:ext uri="{FF2B5EF4-FFF2-40B4-BE49-F238E27FC236}">
                <a16:creationId xmlns:a16="http://schemas.microsoft.com/office/drawing/2014/main" id="{B0695013-3E1A-4145-970E-9FFB30446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455" y="3707538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2">
            <a:extLst>
              <a:ext uri="{FF2B5EF4-FFF2-40B4-BE49-F238E27FC236}">
                <a16:creationId xmlns:a16="http://schemas.microsoft.com/office/drawing/2014/main" id="{99FC443C-0CCA-834C-ABE6-0BB723314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03" l="0" r="100000">
                        <a14:foregroundMark x1="4567" y1="32836" x2="4567" y2="32836"/>
                        <a14:foregroundMark x1="5675" y1="30348" x2="5675" y2="30348"/>
                        <a14:foregroundMark x1="8443" y1="28955" x2="8443" y2="28955"/>
                        <a14:foregroundMark x1="3668" y1="51045" x2="3668" y2="51045"/>
                        <a14:foregroundMark x1="1799" y1="39502" x2="1799" y2="39502"/>
                        <a14:foregroundMark x1="3875" y1="38905" x2="3875" y2="38905"/>
                        <a14:foregroundMark x1="4152" y1="44876" x2="4152" y2="44876"/>
                        <a14:foregroundMark x1="4291" y1="54627" x2="4291" y2="54627"/>
                        <a14:foregroundMark x1="2907" y1="56915" x2="2907" y2="56915"/>
                        <a14:foregroundMark x1="4083" y1="59701" x2="4083" y2="59701"/>
                        <a14:foregroundMark x1="7820" y1="64179" x2="7820" y2="64179"/>
                        <a14:foregroundMark x1="7128" y1="67264" x2="7128" y2="67264"/>
                        <a14:foregroundMark x1="8858" y1="66766" x2="8858" y2="66766"/>
                        <a14:foregroundMark x1="6436" y1="71443" x2="6436" y2="71443"/>
                        <a14:foregroundMark x1="9412" y1="69552" x2="9412" y2="69552"/>
                        <a14:foregroundMark x1="12872" y1="72537" x2="12872" y2="72537"/>
                        <a14:foregroundMark x1="8028" y1="72239" x2="8028" y2="72239"/>
                        <a14:foregroundMark x1="10035" y1="73234" x2="10035" y2="73234"/>
                        <a14:foregroundMark x1="14671" y1="74328" x2="14671" y2="74328"/>
                        <a14:foregroundMark x1="15571" y1="76318" x2="15571" y2="76318"/>
                        <a14:foregroundMark x1="14948" y1="76816" x2="14948" y2="76816"/>
                        <a14:foregroundMark x1="18131" y1="76816" x2="18131" y2="76816"/>
                        <a14:foregroundMark x1="19654" y1="77811" x2="19654" y2="77811"/>
                        <a14:foregroundMark x1="7405" y1="62587" x2="7405" y2="62587"/>
                        <a14:foregroundMark x1="9689" y1="25075" x2="9689" y2="25075"/>
                        <a14:foregroundMark x1="7612" y1="25075" x2="7612" y2="25075"/>
                        <a14:foregroundMark x1="9550" y1="22388" x2="9550" y2="22388"/>
                        <a14:foregroundMark x1="10934" y1="21990" x2="10934" y2="21990"/>
                        <a14:foregroundMark x1="26574" y1="84577" x2="26574" y2="84577"/>
                        <a14:foregroundMark x1="46644" y1="91343" x2="46644" y2="91343"/>
                        <a14:foregroundMark x1="45398" y1="89950" x2="45398" y2="89950"/>
                        <a14:foregroundMark x1="43737" y1="89950" x2="43737" y2="89950"/>
                        <a14:foregroundMark x1="44014" y1="92139" x2="44014" y2="92139"/>
                        <a14:foregroundMark x1="45398" y1="94527" x2="45398" y2="94527"/>
                        <a14:foregroundMark x1="44014" y1="96318" x2="44014" y2="96318"/>
                        <a14:foregroundMark x1="47336" y1="97512" x2="47336" y2="97512"/>
                        <a14:foregroundMark x1="51488" y1="95920" x2="51488" y2="95920"/>
                        <a14:foregroundMark x1="50242" y1="94726" x2="50242" y2="94726"/>
                        <a14:foregroundMark x1="52042" y1="91940" x2="52042" y2="91940"/>
                        <a14:foregroundMark x1="57439" y1="90746" x2="57439" y2="90746"/>
                        <a14:foregroundMark x1="61453" y1="90746" x2="61453" y2="90746"/>
                        <a14:foregroundMark x1="65882" y1="90149" x2="65882" y2="90149"/>
                        <a14:foregroundMark x1="89273" y1="70249" x2="89273" y2="70249"/>
                        <a14:foregroundMark x1="88304" y1="73234" x2="88304" y2="73234"/>
                        <a14:foregroundMark x1="85536" y1="73433" x2="85536" y2="73433"/>
                        <a14:foregroundMark x1="85536" y1="76020" x2="85536" y2="76020"/>
                        <a14:foregroundMark x1="86228" y1="77214" x2="86228" y2="77214"/>
                        <a14:foregroundMark x1="87059" y1="80398" x2="87059" y2="80398"/>
                        <a14:foregroundMark x1="91488" y1="76418" x2="91488" y2="76418"/>
                        <a14:foregroundMark x1="89135" y1="76418" x2="89135" y2="76418"/>
                        <a14:foregroundMark x1="97439" y1="63881" x2="97439" y2="63881"/>
                        <a14:foregroundMark x1="94533" y1="61891" x2="94533" y2="61891"/>
                        <a14:foregroundMark x1="93979" y1="56915" x2="93979" y2="56915"/>
                        <a14:foregroundMark x1="95779" y1="52935" x2="95779" y2="52935"/>
                        <a14:foregroundMark x1="95779" y1="46169" x2="95779" y2="46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294" y="1972495"/>
            <a:ext cx="459854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2">
            <a:extLst>
              <a:ext uri="{FF2B5EF4-FFF2-40B4-BE49-F238E27FC236}">
                <a16:creationId xmlns:a16="http://schemas.microsoft.com/office/drawing/2014/main" id="{9967A8D1-534C-DC49-9A09-05ECD72FA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01" l="0" r="100000">
                        <a14:foregroundMark x1="9091" y1="32468" x2="9091" y2="32468"/>
                        <a14:foregroundMark x1="10909" y1="29870" x2="10909" y2="29870"/>
                        <a14:foregroundMark x1="16364" y1="28571" x2="16364" y2="28571"/>
                        <a14:foregroundMark x1="7273" y1="50649" x2="7273" y2="50649"/>
                        <a14:foregroundMark x1="3636" y1="38961" x2="3636" y2="38961"/>
                        <a14:foregroundMark x1="7273" y1="38961" x2="7273" y2="38961"/>
                        <a14:foregroundMark x1="9091" y1="45455" x2="9091" y2="45455"/>
                        <a14:foregroundMark x1="9091" y1="54545" x2="9091" y2="54545"/>
                        <a14:foregroundMark x1="5455" y1="57143" x2="5455" y2="57143"/>
                        <a14:foregroundMark x1="7273" y1="59740" x2="7273" y2="59740"/>
                        <a14:foregroundMark x1="16364" y1="63636" x2="16364" y2="63636"/>
                        <a14:foregroundMark x1="14545" y1="67532" x2="14545" y2="67532"/>
                        <a14:foregroundMark x1="18182" y1="66234" x2="18182" y2="66234"/>
                        <a14:foregroundMark x1="12727" y1="71429" x2="12727" y2="71429"/>
                        <a14:foregroundMark x1="18182" y1="70130" x2="18182" y2="70130"/>
                        <a14:foregroundMark x1="25455" y1="72727" x2="25455" y2="72727"/>
                        <a14:foregroundMark x1="16364" y1="72727" x2="16364" y2="72727"/>
                        <a14:foregroundMark x1="20000" y1="72727" x2="20000" y2="72727"/>
                        <a14:foregroundMark x1="29091" y1="74026" x2="29091" y2="74026"/>
                        <a14:foregroundMark x1="30909" y1="76623" x2="30909" y2="76623"/>
                        <a14:foregroundMark x1="29091" y1="76623" x2="29091" y2="76623"/>
                        <a14:foregroundMark x1="36364" y1="76623" x2="36364" y2="76623"/>
                        <a14:foregroundMark x1="40000" y1="77922" x2="40000" y2="77922"/>
                        <a14:foregroundMark x1="14545" y1="62338" x2="14545" y2="62338"/>
                        <a14:foregroundMark x1="20000" y1="24675" x2="20000" y2="24675"/>
                        <a14:foregroundMark x1="14545" y1="24675" x2="14545" y2="24675"/>
                        <a14:foregroundMark x1="20000" y1="22078" x2="20000" y2="22078"/>
                        <a14:foregroundMark x1="21818" y1="22078" x2="21818" y2="22078"/>
                        <a14:foregroundMark x1="52727" y1="84416" x2="52727" y2="84416"/>
                        <a14:foregroundMark x1="92727" y1="90909" x2="92727" y2="90909"/>
                        <a14:foregroundMark x1="90909" y1="89610" x2="90909" y2="89610"/>
                        <a14:foregroundMark x1="87273" y1="89610" x2="87273" y2="89610"/>
                        <a14:foregroundMark x1="87273" y1="92208" x2="87273" y2="92208"/>
                        <a14:foregroundMark x1="90909" y1="94805" x2="90909" y2="94805"/>
                        <a14:foregroundMark x1="87273" y1="96104" x2="87273" y2="96104"/>
                        <a14:foregroundMark x1="94545" y1="97403" x2="94545" y2="97403"/>
                        <a14:foregroundMark x1="100000" y1="94805" x2="100000" y2="9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3717032"/>
            <a:ext cx="229927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2">
            <a:extLst>
              <a:ext uri="{FF2B5EF4-FFF2-40B4-BE49-F238E27FC236}">
                <a16:creationId xmlns:a16="http://schemas.microsoft.com/office/drawing/2014/main" id="{549CD2E1-136E-3843-8328-09F4A8783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01" l="0" r="100000">
                        <a14:foregroundMark x1="9091" y1="32468" x2="9091" y2="32468"/>
                        <a14:foregroundMark x1="10909" y1="29870" x2="10909" y2="29870"/>
                        <a14:foregroundMark x1="16364" y1="28571" x2="16364" y2="28571"/>
                        <a14:foregroundMark x1="7273" y1="50649" x2="7273" y2="50649"/>
                        <a14:foregroundMark x1="3636" y1="38961" x2="3636" y2="38961"/>
                        <a14:foregroundMark x1="7273" y1="38961" x2="7273" y2="38961"/>
                        <a14:foregroundMark x1="9091" y1="45455" x2="9091" y2="45455"/>
                        <a14:foregroundMark x1="9091" y1="54545" x2="9091" y2="54545"/>
                        <a14:foregroundMark x1="5455" y1="57143" x2="5455" y2="57143"/>
                        <a14:foregroundMark x1="7273" y1="59740" x2="7273" y2="59740"/>
                        <a14:foregroundMark x1="16364" y1="63636" x2="16364" y2="63636"/>
                        <a14:foregroundMark x1="14545" y1="67532" x2="14545" y2="67532"/>
                        <a14:foregroundMark x1="18182" y1="66234" x2="18182" y2="66234"/>
                        <a14:foregroundMark x1="12727" y1="71429" x2="12727" y2="71429"/>
                        <a14:foregroundMark x1="18182" y1="70130" x2="18182" y2="70130"/>
                        <a14:foregroundMark x1="25455" y1="72727" x2="25455" y2="72727"/>
                        <a14:foregroundMark x1="16364" y1="72727" x2="16364" y2="72727"/>
                        <a14:foregroundMark x1="20000" y1="72727" x2="20000" y2="72727"/>
                        <a14:foregroundMark x1="29091" y1="74026" x2="29091" y2="74026"/>
                        <a14:foregroundMark x1="30909" y1="76623" x2="30909" y2="76623"/>
                        <a14:foregroundMark x1="29091" y1="76623" x2="29091" y2="76623"/>
                        <a14:foregroundMark x1="36364" y1="76623" x2="36364" y2="76623"/>
                        <a14:foregroundMark x1="40000" y1="77922" x2="40000" y2="77922"/>
                        <a14:foregroundMark x1="14545" y1="62338" x2="14545" y2="62338"/>
                        <a14:foregroundMark x1="20000" y1="24675" x2="20000" y2="24675"/>
                        <a14:foregroundMark x1="14545" y1="24675" x2="14545" y2="24675"/>
                        <a14:foregroundMark x1="20000" y1="22078" x2="20000" y2="22078"/>
                        <a14:foregroundMark x1="21818" y1="22078" x2="21818" y2="22078"/>
                        <a14:foregroundMark x1="52727" y1="84416" x2="52727" y2="84416"/>
                        <a14:foregroundMark x1="92727" y1="90909" x2="92727" y2="90909"/>
                        <a14:foregroundMark x1="90909" y1="89610" x2="90909" y2="89610"/>
                        <a14:foregroundMark x1="87273" y1="89610" x2="87273" y2="89610"/>
                        <a14:foregroundMark x1="87273" y1="92208" x2="87273" y2="92208"/>
                        <a14:foregroundMark x1="90909" y1="94805" x2="90909" y2="94805"/>
                        <a14:foregroundMark x1="87273" y1="96104" x2="87273" y2="96104"/>
                        <a14:foregroundMark x1="94545" y1="97403" x2="94545" y2="97403"/>
                        <a14:foregroundMark x1="100000" y1="94805" x2="100000" y2="9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0352" y="3269085"/>
            <a:ext cx="229927" cy="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44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  <p:bldP spid="72" grpId="0" animBg="1"/>
      <p:bldP spid="73" grpId="0" animBg="1"/>
      <p:bldP spid="74" grpId="0"/>
      <p:bldP spid="75" grpId="0"/>
      <p:bldP spid="76" grpId="0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550D6-A015-D641-A010-8AEAF4C6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Casgliad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6A9C0-6791-724D-B4AD-8C394BD54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1"/>
            <a:ext cx="7920880" cy="864096"/>
          </a:xfrm>
        </p:spPr>
        <p:txBody>
          <a:bodyPr/>
          <a:lstStyle/>
          <a:p>
            <a:r>
              <a:rPr lang="cy-GB" dirty="0"/>
              <a:t>Ysgrifennwch frawddeg i egluro beth mae eich ymchwil marchnad wedi ei ddangos.</a:t>
            </a:r>
            <a:r>
              <a:rPr lang="en-GB" dirty="0"/>
              <a:t> </a:t>
            </a:r>
            <a:endParaRPr lang="cy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CA43A-AB3B-0748-A26C-9E9C1ABB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2E0E3F-EA08-0545-A308-CA381DDC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761" y="2708920"/>
            <a:ext cx="4535658" cy="2958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459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309</Words>
  <Application>Microsoft Macintosh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1_Office Theme</vt:lpstr>
      <vt:lpstr>Cam 3: Cynnal Ymchwil Marchnad</vt:lpstr>
      <vt:lpstr>Cyflwyniad</vt:lpstr>
      <vt:lpstr>Ein cwestiwn</vt:lpstr>
      <vt:lpstr>Dewis topin</vt:lpstr>
      <vt:lpstr>Siartiau cyfrif</vt:lpstr>
      <vt:lpstr>Llunio pictogram</vt:lpstr>
      <vt:lpstr>Casgliad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230</cp:revision>
  <dcterms:created xsi:type="dcterms:W3CDTF">2019-10-23T13:59:40Z</dcterms:created>
  <dcterms:modified xsi:type="dcterms:W3CDTF">2020-09-24T10:48:05Z</dcterms:modified>
</cp:coreProperties>
</file>